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A8691-F21E-40F2-B084-F9894E3AB4C6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70FE7-796A-4582-9F17-7917FF9D598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450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A8691-F21E-40F2-B084-F9894E3AB4C6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70FE7-796A-4582-9F17-7917FF9D598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7236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A8691-F21E-40F2-B084-F9894E3AB4C6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70FE7-796A-4582-9F17-7917FF9D598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1506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A8691-F21E-40F2-B084-F9894E3AB4C6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70FE7-796A-4582-9F17-7917FF9D598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7694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A8691-F21E-40F2-B084-F9894E3AB4C6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70FE7-796A-4582-9F17-7917FF9D598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5423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A8691-F21E-40F2-B084-F9894E3AB4C6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70FE7-796A-4582-9F17-7917FF9D598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36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A8691-F21E-40F2-B084-F9894E3AB4C6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70FE7-796A-4582-9F17-7917FF9D598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6815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A8691-F21E-40F2-B084-F9894E3AB4C6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70FE7-796A-4582-9F17-7917FF9D598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0012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A8691-F21E-40F2-B084-F9894E3AB4C6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70FE7-796A-4582-9F17-7917FF9D598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339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A8691-F21E-40F2-B084-F9894E3AB4C6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70FE7-796A-4582-9F17-7917FF9D598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2085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A8691-F21E-40F2-B084-F9894E3AB4C6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70FE7-796A-4582-9F17-7917FF9D598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0119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A8691-F21E-40F2-B084-F9894E3AB4C6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70FE7-796A-4582-9F17-7917FF9D598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2438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Grafik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92" y="658007"/>
            <a:ext cx="6608691" cy="5273076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13733" y="100667"/>
            <a:ext cx="10349218" cy="521879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l"/>
            <a:r>
              <a:rPr lang="de-DE" sz="3600" b="1" dirty="0">
                <a:latin typeface="+mn-lt"/>
              </a:rPr>
              <a:t>Verwendung des Datenloggers Dostmann LOG 32 TH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6808069" y="622546"/>
            <a:ext cx="572673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/>
              <a:t>Vorbereitung im Datenlogger:</a:t>
            </a:r>
          </a:p>
          <a:p>
            <a:endParaRPr lang="de-DE" sz="3200" dirty="0"/>
          </a:p>
          <a:p>
            <a:r>
              <a:rPr lang="de-DE" sz="3200" b="1" dirty="0">
                <a:solidFill>
                  <a:srgbClr val="FF0000"/>
                </a:solidFill>
              </a:rPr>
              <a:t>1.)</a:t>
            </a:r>
            <a:r>
              <a:rPr lang="de-DE" sz="3200" dirty="0"/>
              <a:t> Im Bedienprogramm des Datenloggers die gewünschte </a:t>
            </a:r>
            <a:r>
              <a:rPr lang="de-DE" sz="3200" b="1" dirty="0"/>
              <a:t>Datenerfassungs-Einstellung</a:t>
            </a:r>
            <a:r>
              <a:rPr lang="de-DE" sz="3200" dirty="0"/>
              <a:t> wählen, z.B. Werkseinstellung </a:t>
            </a:r>
          </a:p>
          <a:p>
            <a:endParaRPr lang="de-DE" sz="3200" dirty="0"/>
          </a:p>
          <a:p>
            <a:r>
              <a:rPr lang="de-DE" sz="3200" b="1" dirty="0">
                <a:solidFill>
                  <a:srgbClr val="FF0000"/>
                </a:solidFill>
              </a:rPr>
              <a:t>2.)</a:t>
            </a:r>
            <a:r>
              <a:rPr lang="de-DE" sz="3200" dirty="0"/>
              <a:t> unter „Beschreibung“ eine </a:t>
            </a:r>
            <a:r>
              <a:rPr lang="de-DE" sz="3200" b="1" dirty="0"/>
              <a:t>Loggerkennung</a:t>
            </a:r>
            <a:r>
              <a:rPr lang="de-DE" sz="3200" dirty="0"/>
              <a:t> eingeben. </a:t>
            </a:r>
          </a:p>
        </p:txBody>
      </p:sp>
      <p:cxnSp>
        <p:nvCxnSpPr>
          <p:cNvPr id="12" name="Gerade Verbindung mit Pfeil 11"/>
          <p:cNvCxnSpPr>
            <a:endCxn id="6" idx="5"/>
          </p:cNvCxnSpPr>
          <p:nvPr/>
        </p:nvCxnSpPr>
        <p:spPr>
          <a:xfrm flipH="1" flipV="1">
            <a:off x="1368044" y="1557278"/>
            <a:ext cx="5508617" cy="325112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feld 2"/>
          <p:cNvSpPr txBox="1"/>
          <p:nvPr/>
        </p:nvSpPr>
        <p:spPr>
          <a:xfrm>
            <a:off x="56392" y="6013660"/>
            <a:ext cx="104685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Die dargestellten Einstellungen entsprechen bis auf die Loggerkennung der </a:t>
            </a:r>
            <a:r>
              <a:rPr lang="de-DE" b="1" dirty="0"/>
              <a:t>Werkseinstellung</a:t>
            </a:r>
            <a:r>
              <a:rPr lang="de-DE" dirty="0"/>
              <a:t>, die über das Schlüsselsymbol (         )  hergestellt wird. Sie ist für das Lüftungsloggersystem optimal.</a:t>
            </a:r>
          </a:p>
        </p:txBody>
      </p:sp>
      <p:sp>
        <p:nvSpPr>
          <p:cNvPr id="7" name="Ellipse 6"/>
          <p:cNvSpPr/>
          <p:nvPr/>
        </p:nvSpPr>
        <p:spPr>
          <a:xfrm>
            <a:off x="3385638" y="1073203"/>
            <a:ext cx="3076575" cy="159135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Ellipse 5"/>
          <p:cNvSpPr/>
          <p:nvPr/>
        </p:nvSpPr>
        <p:spPr>
          <a:xfrm>
            <a:off x="1017181" y="1213577"/>
            <a:ext cx="411061" cy="40267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1" name="Gerade Verbindung mit Pfeil 10"/>
          <p:cNvCxnSpPr>
            <a:endCxn id="7" idx="6"/>
          </p:cNvCxnSpPr>
          <p:nvPr/>
        </p:nvCxnSpPr>
        <p:spPr>
          <a:xfrm flipH="1" flipV="1">
            <a:off x="6462213" y="1868881"/>
            <a:ext cx="345857" cy="6972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Grafik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1045" y="6305330"/>
            <a:ext cx="352425" cy="323850"/>
          </a:xfrm>
          <a:prstGeom prst="rect">
            <a:avLst/>
          </a:prstGeom>
        </p:spPr>
      </p:pic>
      <p:pic>
        <p:nvPicPr>
          <p:cNvPr id="33" name="Grafik 3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39575" y="3209566"/>
            <a:ext cx="352425" cy="323850"/>
          </a:xfrm>
          <a:prstGeom prst="rect">
            <a:avLst/>
          </a:prstGeom>
        </p:spPr>
      </p:pic>
      <p:cxnSp>
        <p:nvCxnSpPr>
          <p:cNvPr id="13" name="Gerade Verbindung mit Pfeil 12"/>
          <p:cNvCxnSpPr/>
          <p:nvPr/>
        </p:nvCxnSpPr>
        <p:spPr>
          <a:xfrm flipH="1" flipV="1">
            <a:off x="1082181" y="2734812"/>
            <a:ext cx="192946" cy="363243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5226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13733" y="100667"/>
            <a:ext cx="10349218" cy="52187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de-DE" sz="2000" b="1" dirty="0">
                <a:latin typeface="+mn-lt"/>
              </a:rPr>
              <a:t>Verwendung des Datenloggers Dostmann LOG 32 TH</a:t>
            </a:r>
          </a:p>
        </p:txBody>
      </p:sp>
      <p:pic>
        <p:nvPicPr>
          <p:cNvPr id="4" name="Grafik 3"/>
          <p:cNvPicPr/>
          <p:nvPr/>
        </p:nvPicPr>
        <p:blipFill>
          <a:blip r:embed="rId2"/>
          <a:stretch>
            <a:fillRect/>
          </a:stretch>
        </p:blipFill>
        <p:spPr>
          <a:xfrm>
            <a:off x="255646" y="966940"/>
            <a:ext cx="6153150" cy="200723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Grafik 7"/>
          <p:cNvPicPr/>
          <p:nvPr/>
        </p:nvPicPr>
        <p:blipFill>
          <a:blip r:embed="rId3"/>
          <a:stretch>
            <a:fillRect/>
          </a:stretch>
        </p:blipFill>
        <p:spPr>
          <a:xfrm>
            <a:off x="602796" y="4182809"/>
            <a:ext cx="5560937" cy="112838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9" name="Textfeld 8"/>
          <p:cNvSpPr txBox="1"/>
          <p:nvPr/>
        </p:nvSpPr>
        <p:spPr>
          <a:xfrm>
            <a:off x="6530784" y="966940"/>
            <a:ext cx="595673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>
                <a:solidFill>
                  <a:srgbClr val="FF0000"/>
                </a:solidFill>
              </a:rPr>
              <a:t>3.)</a:t>
            </a:r>
            <a:r>
              <a:rPr lang="de-DE" sz="3200" dirty="0"/>
              <a:t> Wenn die Loggeruhr nicht gestellt ist (z.B. nach jedem Einlegen der Batterie), kann die Loggeruhr durch einen Klick auf das blaue Symbol      neben der dargestellten Uhrzeit mit der PC-Uhr abgeglichen werden. Danach wird nur noch die </a:t>
            </a:r>
            <a:r>
              <a:rPr lang="de-DE" sz="3200" dirty="0" err="1"/>
              <a:t>Loggeruhrzeit</a:t>
            </a:r>
            <a:r>
              <a:rPr lang="de-DE" sz="3200" dirty="0"/>
              <a:t> angezeigt und das blaue Symbol verschwindet (siehe oberes Bild).</a:t>
            </a:r>
          </a:p>
        </p:txBody>
      </p:sp>
      <p:sp>
        <p:nvSpPr>
          <p:cNvPr id="10" name="Ellipse 9"/>
          <p:cNvSpPr/>
          <p:nvPr/>
        </p:nvSpPr>
        <p:spPr>
          <a:xfrm>
            <a:off x="1321837" y="4116918"/>
            <a:ext cx="3076575" cy="126447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1" name="Gerade Verbindung mit Pfeil 10"/>
          <p:cNvCxnSpPr/>
          <p:nvPr/>
        </p:nvCxnSpPr>
        <p:spPr>
          <a:xfrm flipH="1">
            <a:off x="3275045" y="2733869"/>
            <a:ext cx="1614196" cy="167018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Grafik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69568" y="3062409"/>
            <a:ext cx="400050" cy="333375"/>
          </a:xfrm>
          <a:prstGeom prst="rect">
            <a:avLst/>
          </a:prstGeom>
        </p:spPr>
      </p:pic>
      <p:cxnSp>
        <p:nvCxnSpPr>
          <p:cNvPr id="12" name="Gerade Verbindung mit Pfeil 11"/>
          <p:cNvCxnSpPr/>
          <p:nvPr/>
        </p:nvCxnSpPr>
        <p:spPr>
          <a:xfrm flipH="1">
            <a:off x="5863905" y="3395784"/>
            <a:ext cx="3060134" cy="123493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6274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13733" y="100667"/>
            <a:ext cx="10349218" cy="52187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de-DE" sz="2000" b="1" dirty="0">
                <a:latin typeface="+mn-lt"/>
              </a:rPr>
              <a:t>Verwendung des Datenloggers Dostmann LOG 32 TH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631766" y="716788"/>
            <a:ext cx="942996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>
                <a:solidFill>
                  <a:srgbClr val="FF0000"/>
                </a:solidFill>
              </a:rPr>
              <a:t>4.)</a:t>
            </a:r>
            <a:r>
              <a:rPr lang="de-DE" sz="3200" dirty="0"/>
              <a:t> Start der Messung durch Betätigung der Starttaste. Dabei die Taste so lange halten bis der Start durch die grüne LED „</a:t>
            </a:r>
            <a:r>
              <a:rPr lang="de-DE" sz="3200" dirty="0" err="1"/>
              <a:t>Record</a:t>
            </a:r>
            <a:r>
              <a:rPr lang="de-DE" sz="3200" dirty="0"/>
              <a:t>“ signalisiert wird.</a:t>
            </a:r>
          </a:p>
        </p:txBody>
      </p:sp>
      <p:pic>
        <p:nvPicPr>
          <p:cNvPr id="13" name="Inhaltsplatzhalt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889" y="2312968"/>
            <a:ext cx="8046720" cy="4013735"/>
          </a:xfrm>
          <a:prstGeom prst="rect">
            <a:avLst/>
          </a:prstGeom>
        </p:spPr>
      </p:pic>
      <p:sp>
        <p:nvSpPr>
          <p:cNvPr id="14" name="Gleichschenkliges Dreieck 13"/>
          <p:cNvSpPr/>
          <p:nvPr/>
        </p:nvSpPr>
        <p:spPr>
          <a:xfrm>
            <a:off x="876496" y="2877122"/>
            <a:ext cx="5413022" cy="3031468"/>
          </a:xfrm>
          <a:prstGeom prst="triangle">
            <a:avLst>
              <a:gd name="adj" fmla="val 1462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Textfeld 14"/>
          <p:cNvSpPr txBox="1"/>
          <p:nvPr/>
        </p:nvSpPr>
        <p:spPr>
          <a:xfrm>
            <a:off x="631766" y="5825259"/>
            <a:ext cx="113155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>
                <a:solidFill>
                  <a:srgbClr val="FF0000"/>
                </a:solidFill>
              </a:rPr>
              <a:t>5. </a:t>
            </a:r>
            <a:r>
              <a:rPr lang="de-DE" sz="3200" dirty="0"/>
              <a:t>Durchführung der Messung: Datenlogger am </a:t>
            </a:r>
            <a:r>
              <a:rPr lang="de-DE" sz="3200" dirty="0" err="1"/>
              <a:t>Messort</a:t>
            </a:r>
            <a:r>
              <a:rPr lang="de-DE" sz="3200" dirty="0"/>
              <a:t> platzieren.</a:t>
            </a:r>
          </a:p>
        </p:txBody>
      </p:sp>
      <p:cxnSp>
        <p:nvCxnSpPr>
          <p:cNvPr id="16" name="Gerade Verbindung mit Pfeil 15"/>
          <p:cNvCxnSpPr/>
          <p:nvPr/>
        </p:nvCxnSpPr>
        <p:spPr>
          <a:xfrm flipH="1">
            <a:off x="6289517" y="1213220"/>
            <a:ext cx="2334365" cy="304237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086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96975" y="26040"/>
            <a:ext cx="11895025" cy="834965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de-DE" sz="3600" b="1" dirty="0">
                <a:solidFill>
                  <a:srgbClr val="FF0000"/>
                </a:solidFill>
                <a:latin typeface="+mn-lt"/>
              </a:rPr>
              <a:t>6.) </a:t>
            </a:r>
            <a:r>
              <a:rPr lang="de-DE" sz="3600" b="1" dirty="0">
                <a:latin typeface="+mn-lt"/>
              </a:rPr>
              <a:t>Voraussetzungen für das Einlesen der Messdaten in die Exceltabelle schaffen.</a:t>
            </a: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490" y="1119717"/>
            <a:ext cx="6276975" cy="41910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6" name="Textfeld 5"/>
          <p:cNvSpPr txBox="1"/>
          <p:nvPr/>
        </p:nvSpPr>
        <p:spPr>
          <a:xfrm>
            <a:off x="6846377" y="621868"/>
            <a:ext cx="407043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>
                <a:solidFill>
                  <a:srgbClr val="FF0000"/>
                </a:solidFill>
              </a:rPr>
              <a:t>a) </a:t>
            </a:r>
            <a:r>
              <a:rPr lang="de-DE" sz="2800" dirty="0"/>
              <a:t>Der </a:t>
            </a:r>
            <a:r>
              <a:rPr lang="de-DE" sz="2800" b="1" dirty="0"/>
              <a:t>Stammordner</a:t>
            </a:r>
            <a:r>
              <a:rPr lang="de-DE" sz="2800" dirty="0"/>
              <a:t> muss im Blatt „Start“ festgelegt sein.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327390" y="1958736"/>
            <a:ext cx="37916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>
                <a:solidFill>
                  <a:srgbClr val="FF0000"/>
                </a:solidFill>
              </a:rPr>
              <a:t>b)</a:t>
            </a:r>
            <a:r>
              <a:rPr lang="de-DE" sz="2800" dirty="0"/>
              <a:t> Der </a:t>
            </a:r>
            <a:r>
              <a:rPr lang="de-DE" sz="2800" b="1" dirty="0"/>
              <a:t>Projektordner</a:t>
            </a:r>
            <a:r>
              <a:rPr lang="de-DE" sz="2800" dirty="0"/>
              <a:t> muss im Blatt „Daten“ festgelegt sein.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4378021" y="2105257"/>
            <a:ext cx="771330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>
                <a:solidFill>
                  <a:srgbClr val="FF0000"/>
                </a:solidFill>
              </a:rPr>
              <a:t>c)</a:t>
            </a:r>
            <a:r>
              <a:rPr lang="de-DE" sz="2800" dirty="0"/>
              <a:t> Der </a:t>
            </a:r>
            <a:r>
              <a:rPr lang="de-DE" sz="2800" b="1" dirty="0"/>
              <a:t>Laufwerksbuchstabe</a:t>
            </a:r>
            <a:r>
              <a:rPr lang="de-DE" sz="2800" dirty="0"/>
              <a:t>, der beim Anstecken des Datenloggers vom PC vergeben wird, wird automatisch ermittelt.</a:t>
            </a:r>
          </a:p>
        </p:txBody>
      </p:sp>
      <p:cxnSp>
        <p:nvCxnSpPr>
          <p:cNvPr id="13" name="Gerade Verbindung mit Pfeil 12"/>
          <p:cNvCxnSpPr/>
          <p:nvPr/>
        </p:nvCxnSpPr>
        <p:spPr>
          <a:xfrm flipH="1">
            <a:off x="6467998" y="1039326"/>
            <a:ext cx="1766676" cy="27503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feld 13"/>
          <p:cNvSpPr txBox="1"/>
          <p:nvPr/>
        </p:nvSpPr>
        <p:spPr>
          <a:xfrm>
            <a:off x="8951053" y="3668572"/>
            <a:ext cx="314027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/>
              <a:t>Dies ist der aus Stammordner (a) und Projektordner (b) zusammengesetzte</a:t>
            </a:r>
          </a:p>
          <a:p>
            <a:r>
              <a:rPr lang="de-DE" sz="2000" dirty="0"/>
              <a:t>Pfadname für die Ablage.</a:t>
            </a:r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588646"/>
            <a:ext cx="8058150" cy="3228975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3" name="Abgerundetes Rechteck 2"/>
          <p:cNvSpPr/>
          <p:nvPr/>
        </p:nvSpPr>
        <p:spPr>
          <a:xfrm>
            <a:off x="4715303" y="4795935"/>
            <a:ext cx="3314854" cy="1343608"/>
          </a:xfrm>
          <a:prstGeom prst="roundRect">
            <a:avLst/>
          </a:prstGeom>
          <a:solidFill>
            <a:schemeClr val="accent1">
              <a:alpha val="7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1" name="Gerade Verbindung mit Pfeil 10"/>
          <p:cNvCxnSpPr/>
          <p:nvPr/>
        </p:nvCxnSpPr>
        <p:spPr>
          <a:xfrm flipH="1">
            <a:off x="914400" y="3343731"/>
            <a:ext cx="323347" cy="159216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mit Pfeil 14"/>
          <p:cNvCxnSpPr/>
          <p:nvPr/>
        </p:nvCxnSpPr>
        <p:spPr>
          <a:xfrm flipH="1" flipV="1">
            <a:off x="8058150" y="3735167"/>
            <a:ext cx="892903" cy="14054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34564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5006" y="145149"/>
            <a:ext cx="11223171" cy="530614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de-DE" sz="3600" b="1" dirty="0">
                <a:latin typeface="+mn-lt"/>
              </a:rPr>
              <a:t>Einlesen der Messdaten in die Exceltabelle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267628" y="799189"/>
            <a:ext cx="103599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>
                <a:solidFill>
                  <a:srgbClr val="FF0000"/>
                </a:solidFill>
              </a:rPr>
              <a:t>7.) </a:t>
            </a:r>
            <a:r>
              <a:rPr lang="de-DE" sz="2800" dirty="0"/>
              <a:t>Blatt „Daten“ aufrufen und Datenlogger an USB-Port stecken. Je nach Einstellung des PCs öffnet sich ein </a:t>
            </a:r>
            <a:r>
              <a:rPr lang="de-DE" sz="2800" b="1" dirty="0"/>
              <a:t>Explorer-Fenster:</a:t>
            </a:r>
            <a:r>
              <a:rPr lang="de-DE" sz="2800" dirty="0"/>
              <a:t> </a:t>
            </a:r>
          </a:p>
        </p:txBody>
      </p:sp>
      <p:sp>
        <p:nvSpPr>
          <p:cNvPr id="14" name="Textfeld 13"/>
          <p:cNvSpPr txBox="1"/>
          <p:nvPr/>
        </p:nvSpPr>
        <p:spPr>
          <a:xfrm>
            <a:off x="8657016" y="2660276"/>
            <a:ext cx="31402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/>
              <a:t>Pfadname für die Ablage.</a:t>
            </a:r>
          </a:p>
        </p:txBody>
      </p:sp>
      <p:sp>
        <p:nvSpPr>
          <p:cNvPr id="16" name="Textfeld 15"/>
          <p:cNvSpPr txBox="1"/>
          <p:nvPr/>
        </p:nvSpPr>
        <p:spPr>
          <a:xfrm>
            <a:off x="267629" y="1666615"/>
            <a:ext cx="83893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>
                <a:solidFill>
                  <a:srgbClr val="FF0000"/>
                </a:solidFill>
              </a:rPr>
              <a:t>8.) </a:t>
            </a:r>
            <a:r>
              <a:rPr lang="de-DE" sz="2800" dirty="0"/>
              <a:t>Der </a:t>
            </a:r>
            <a:r>
              <a:rPr lang="de-DE" sz="2800" b="1" dirty="0"/>
              <a:t>Laufwerksbuchstabe</a:t>
            </a:r>
            <a:r>
              <a:rPr lang="de-DE" sz="2800" dirty="0"/>
              <a:t> (hier „F“) wird automatisch</a:t>
            </a:r>
          </a:p>
          <a:p>
            <a:r>
              <a:rPr lang="de-DE" sz="2800" dirty="0"/>
              <a:t>erkannt und für das Kopieren verwendet.</a:t>
            </a:r>
          </a:p>
        </p:txBody>
      </p:sp>
      <p:sp>
        <p:nvSpPr>
          <p:cNvPr id="17" name="Textfeld 16"/>
          <p:cNvSpPr txBox="1"/>
          <p:nvPr/>
        </p:nvSpPr>
        <p:spPr>
          <a:xfrm>
            <a:off x="325007" y="5198472"/>
            <a:ext cx="110861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>
                <a:solidFill>
                  <a:srgbClr val="FF0000"/>
                </a:solidFill>
              </a:rPr>
              <a:t>9.) </a:t>
            </a:r>
            <a:r>
              <a:rPr lang="de-DE" sz="2800" dirty="0"/>
              <a:t>Explorer schließen.</a:t>
            </a:r>
          </a:p>
        </p:txBody>
      </p:sp>
      <p:sp>
        <p:nvSpPr>
          <p:cNvPr id="19" name="Textfeld 18"/>
          <p:cNvSpPr txBox="1"/>
          <p:nvPr/>
        </p:nvSpPr>
        <p:spPr>
          <a:xfrm>
            <a:off x="325006" y="5922047"/>
            <a:ext cx="110861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>
                <a:solidFill>
                  <a:srgbClr val="FF0000"/>
                </a:solidFill>
              </a:rPr>
              <a:t>10.) </a:t>
            </a:r>
            <a:r>
              <a:rPr lang="de-DE" sz="2800" dirty="0"/>
              <a:t>Schaltfläche „</a:t>
            </a:r>
            <a:r>
              <a:rPr lang="de-DE" sz="2400" dirty="0"/>
              <a:t>Dateien von LOG 32 TH in den Projektordner kopieren“ betätigen.</a:t>
            </a: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5907" y="1245130"/>
            <a:ext cx="3367465" cy="899343"/>
          </a:xfrm>
          <a:prstGeom prst="rect">
            <a:avLst/>
          </a:prstGeom>
          <a:ln w="15875">
            <a:solidFill>
              <a:schemeClr val="tx1"/>
            </a:solidFill>
          </a:ln>
        </p:spPr>
      </p:pic>
      <p:sp>
        <p:nvSpPr>
          <p:cNvPr id="20" name="Ellipse 19"/>
          <p:cNvSpPr/>
          <p:nvPr/>
        </p:nvSpPr>
        <p:spPr>
          <a:xfrm>
            <a:off x="9328546" y="1710382"/>
            <a:ext cx="327362" cy="33268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35" y="2697766"/>
            <a:ext cx="8029575" cy="2505075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cxnSp>
        <p:nvCxnSpPr>
          <p:cNvPr id="12" name="Gerade Verbindung mit Pfeil 11"/>
          <p:cNvCxnSpPr/>
          <p:nvPr/>
        </p:nvCxnSpPr>
        <p:spPr>
          <a:xfrm flipH="1" flipV="1">
            <a:off x="4012163" y="5198472"/>
            <a:ext cx="127349" cy="824343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mit Pfeil 12"/>
          <p:cNvCxnSpPr/>
          <p:nvPr/>
        </p:nvCxnSpPr>
        <p:spPr>
          <a:xfrm flipH="1">
            <a:off x="8375423" y="2895224"/>
            <a:ext cx="281593" cy="609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Abgerundetes Rechteck 17"/>
          <p:cNvSpPr/>
          <p:nvPr/>
        </p:nvSpPr>
        <p:spPr>
          <a:xfrm>
            <a:off x="4960133" y="4041115"/>
            <a:ext cx="3314854" cy="1343608"/>
          </a:xfrm>
          <a:prstGeom prst="roundRect">
            <a:avLst/>
          </a:prstGeom>
          <a:solidFill>
            <a:schemeClr val="accent1">
              <a:alpha val="7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6918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269" y="799528"/>
            <a:ext cx="7200900" cy="2409825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6" name="Ellipse 5"/>
          <p:cNvSpPr/>
          <p:nvPr/>
        </p:nvSpPr>
        <p:spPr>
          <a:xfrm>
            <a:off x="1186232" y="1414238"/>
            <a:ext cx="411061" cy="40267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325006" y="145149"/>
            <a:ext cx="11223171" cy="530614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de-DE" sz="3600" b="1" dirty="0">
                <a:latin typeface="+mn-lt"/>
              </a:rPr>
              <a:t>Dateien im Projektordner</a:t>
            </a: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3302" y="1261859"/>
            <a:ext cx="3751872" cy="2372507"/>
          </a:xfrm>
          <a:prstGeom prst="rect">
            <a:avLst/>
          </a:prstGeom>
          <a:ln w="15875">
            <a:solidFill>
              <a:schemeClr val="tx1"/>
            </a:solidFill>
          </a:ln>
        </p:spPr>
      </p:pic>
      <p:cxnSp>
        <p:nvCxnSpPr>
          <p:cNvPr id="7" name="Gerade Verbindung mit Pfeil 6"/>
          <p:cNvCxnSpPr/>
          <p:nvPr/>
        </p:nvCxnSpPr>
        <p:spPr>
          <a:xfrm>
            <a:off x="1677799" y="1711354"/>
            <a:ext cx="1317071" cy="49360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/>
        </p:nvSpPr>
        <p:spPr>
          <a:xfrm>
            <a:off x="7317169" y="276745"/>
            <a:ext cx="497746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Alle im Datenlogger enthaltenen Datenfiles werden in den Projektordner kopiert. Dabei wird die im Datenlogger hinterlegte Loggerkennung bei der später auszuwählenden Datei in den Dateinamen übertragen. </a:t>
            </a:r>
          </a:p>
        </p:txBody>
      </p:sp>
      <p:sp>
        <p:nvSpPr>
          <p:cNvPr id="15" name="Textfeld 14"/>
          <p:cNvSpPr txBox="1"/>
          <p:nvPr/>
        </p:nvSpPr>
        <p:spPr>
          <a:xfrm>
            <a:off x="116269" y="3682711"/>
            <a:ext cx="117328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Der Dateiname setzt sich nun zusammen aus der Loggerkennung, der Seriennummer des Loggers und der Zeichenfolge „_INFO.DBF“.</a:t>
            </a:r>
            <a:endParaRPr lang="de-DE" sz="2400" dirty="0"/>
          </a:p>
        </p:txBody>
      </p:sp>
      <p:sp>
        <p:nvSpPr>
          <p:cNvPr id="13" name="Textfeld 12"/>
          <p:cNvSpPr txBox="1"/>
          <p:nvPr/>
        </p:nvSpPr>
        <p:spPr>
          <a:xfrm>
            <a:off x="116269" y="4786814"/>
            <a:ext cx="1207573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Der bis hierher beschriebene </a:t>
            </a:r>
            <a:r>
              <a:rPr lang="de-DE" sz="2800" b="1" dirty="0"/>
              <a:t>Kopiervorgang</a:t>
            </a:r>
            <a:r>
              <a:rPr lang="de-DE" sz="2800" dirty="0"/>
              <a:t> transportiert lediglich die Messdatenfiles vom Datenlogger in den Projektordner.</a:t>
            </a:r>
          </a:p>
          <a:p>
            <a:r>
              <a:rPr lang="de-DE" sz="2800" dirty="0"/>
              <a:t>Der </a:t>
            </a:r>
            <a:r>
              <a:rPr lang="de-DE" sz="2800" b="1" dirty="0"/>
              <a:t>Import</a:t>
            </a:r>
            <a:r>
              <a:rPr lang="de-DE" sz="2800" dirty="0"/>
              <a:t> vom Projektordner </a:t>
            </a:r>
            <a:r>
              <a:rPr lang="de-DE" sz="2800" b="1" dirty="0"/>
              <a:t>in die Exceltabelle </a:t>
            </a:r>
            <a:r>
              <a:rPr lang="de-DE" sz="2800" dirty="0"/>
              <a:t>ist ein separater Vorgang, der über folgende Schaltflächen gestartet wird:</a:t>
            </a:r>
            <a:endParaRPr lang="de-DE" sz="2400" dirty="0"/>
          </a:p>
        </p:txBody>
      </p:sp>
      <p:cxnSp>
        <p:nvCxnSpPr>
          <p:cNvPr id="14" name="Gerade Verbindung mit Pfeil 13"/>
          <p:cNvCxnSpPr/>
          <p:nvPr/>
        </p:nvCxnSpPr>
        <p:spPr>
          <a:xfrm flipV="1">
            <a:off x="1388769" y="2358293"/>
            <a:ext cx="2156864" cy="1887137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mit Pfeil 16"/>
          <p:cNvCxnSpPr/>
          <p:nvPr/>
        </p:nvCxnSpPr>
        <p:spPr>
          <a:xfrm flipH="1" flipV="1">
            <a:off x="4226767" y="2358294"/>
            <a:ext cx="1446245" cy="182169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Grafik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15304" y="6097871"/>
            <a:ext cx="5226213" cy="654821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133002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325006" y="145149"/>
            <a:ext cx="11223171" cy="530614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de-DE" sz="3600" b="1" dirty="0">
                <a:latin typeface="+mn-lt"/>
              </a:rPr>
              <a:t>Datenimport</a:t>
            </a: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06030" y="643212"/>
            <a:ext cx="3751872" cy="2372507"/>
          </a:xfrm>
          <a:prstGeom prst="rect">
            <a:avLst/>
          </a:prstGeom>
          <a:ln w="15875">
            <a:solidFill>
              <a:schemeClr val="tx1"/>
            </a:solidFill>
          </a:ln>
        </p:spPr>
      </p:pic>
      <p:sp>
        <p:nvSpPr>
          <p:cNvPr id="12" name="Textfeld 11"/>
          <p:cNvSpPr txBox="1"/>
          <p:nvPr/>
        </p:nvSpPr>
        <p:spPr>
          <a:xfrm>
            <a:off x="118171" y="3194755"/>
            <a:ext cx="1200229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Beim </a:t>
            </a:r>
            <a:r>
              <a:rPr lang="de-DE" sz="2800" b="1" dirty="0"/>
              <a:t>Import</a:t>
            </a:r>
            <a:r>
              <a:rPr lang="de-DE" sz="2800" dirty="0"/>
              <a:t> der Messdaten das File mit der Loggerkennung am Anfang und „_INFO“ im Namen auswählen. Den Rest erledigt die Excelmappe selbst.</a:t>
            </a:r>
          </a:p>
          <a:p>
            <a:endParaRPr lang="de-DE" sz="2800" dirty="0"/>
          </a:p>
          <a:p>
            <a:r>
              <a:rPr lang="de-DE" sz="2800" dirty="0"/>
              <a:t>Entsprechend können die zusätzlichen Daten geladen werden. Alle </a:t>
            </a:r>
            <a:r>
              <a:rPr lang="de-DE" sz="2800" dirty="0" err="1"/>
              <a:t>Loggerdaten</a:t>
            </a:r>
            <a:r>
              <a:rPr lang="de-DE" sz="2800" dirty="0"/>
              <a:t> können im gleichen Projektordner gehalten werden. Da die Files die Seriennummern der Logger enthalten, ist ein Überschreiben ausgeschlossen.</a:t>
            </a:r>
            <a:endParaRPr lang="de-DE" sz="2400" dirty="0"/>
          </a:p>
        </p:txBody>
      </p:sp>
      <p:pic>
        <p:nvPicPr>
          <p:cNvPr id="13" name="Grafik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006" y="1431801"/>
            <a:ext cx="3133725" cy="1000125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cxnSp>
        <p:nvCxnSpPr>
          <p:cNvPr id="14" name="Gerade Verbindung mit Pfeil 13"/>
          <p:cNvCxnSpPr/>
          <p:nvPr/>
        </p:nvCxnSpPr>
        <p:spPr>
          <a:xfrm flipV="1">
            <a:off x="1660849" y="1745350"/>
            <a:ext cx="4441371" cy="159500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14696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463</Words>
  <Application>Microsoft Office PowerPoint</Application>
  <PresentationFormat>Breitbild</PresentationFormat>
  <Paragraphs>34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</vt:lpstr>
      <vt:lpstr>Verwendung des Datenloggers Dostmann LOG 32 TH</vt:lpstr>
      <vt:lpstr>Verwendung des Datenloggers Dostmann LOG 32 TH</vt:lpstr>
      <vt:lpstr>Verwendung des Datenloggers Dostmann LOG 32 TH</vt:lpstr>
      <vt:lpstr>6.) Voraussetzungen für das Einlesen der Messdaten in die Exceltabelle schaffen.</vt:lpstr>
      <vt:lpstr>Einlesen der Messdaten in die Exceltabelle</vt:lpstr>
      <vt:lpstr>Dateien im Projektordner</vt:lpstr>
      <vt:lpstr>Datenimport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Verwendung des Datenloggers Dostmann LOG 32 TH</dc:title>
  <dc:creator>Herbert Trauernicht</dc:creator>
  <cp:lastModifiedBy>Herbert Trauernicht</cp:lastModifiedBy>
  <cp:revision>43</cp:revision>
  <dcterms:created xsi:type="dcterms:W3CDTF">2016-07-08T16:47:37Z</dcterms:created>
  <dcterms:modified xsi:type="dcterms:W3CDTF">2016-10-06T16:11:32Z</dcterms:modified>
</cp:coreProperties>
</file>